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4598" r:id="rId5"/>
    <p:sldId id="4616" r:id="rId6"/>
    <p:sldId id="4617" r:id="rId7"/>
    <p:sldId id="4634" r:id="rId8"/>
    <p:sldId id="4618" r:id="rId9"/>
    <p:sldId id="4619" r:id="rId10"/>
    <p:sldId id="4615" r:id="rId11"/>
    <p:sldId id="4631" r:id="rId12"/>
    <p:sldId id="4620" r:id="rId13"/>
    <p:sldId id="4621" r:id="rId14"/>
    <p:sldId id="4622" r:id="rId15"/>
    <p:sldId id="4623" r:id="rId16"/>
    <p:sldId id="4633" r:id="rId17"/>
    <p:sldId id="4625" r:id="rId18"/>
    <p:sldId id="4635" r:id="rId19"/>
    <p:sldId id="4627" r:id="rId20"/>
    <p:sldId id="4628" r:id="rId21"/>
    <p:sldId id="4629" r:id="rId22"/>
    <p:sldId id="4630" r:id="rId23"/>
  </p:sldIdLst>
  <p:sldSz cx="9144000" cy="5143500" type="screen16x9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42A7D7-7EDA-4673-A5A4-1E875EFE799E}">
          <p14:sldIdLst>
            <p14:sldId id="4598"/>
            <p14:sldId id="4616"/>
            <p14:sldId id="4617"/>
            <p14:sldId id="4634"/>
            <p14:sldId id="4618"/>
            <p14:sldId id="4619"/>
            <p14:sldId id="4615"/>
            <p14:sldId id="4631"/>
            <p14:sldId id="4620"/>
            <p14:sldId id="4621"/>
            <p14:sldId id="4622"/>
            <p14:sldId id="4623"/>
            <p14:sldId id="4633"/>
            <p14:sldId id="4625"/>
            <p14:sldId id="4635"/>
            <p14:sldId id="4627"/>
            <p14:sldId id="4628"/>
            <p14:sldId id="4629"/>
            <p14:sldId id="4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">
          <p15:clr>
            <a:srgbClr val="A4A3A4"/>
          </p15:clr>
        </p15:guide>
        <p15:guide id="2" orient="horz" pos="2835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  <p15:guide id="4" pos="5472">
          <p15:clr>
            <a:srgbClr val="A4A3A4"/>
          </p15:clr>
        </p15:guide>
        <p15:guide id="5" pos="2937">
          <p15:clr>
            <a:srgbClr val="A4A3A4"/>
          </p15:clr>
        </p15:guide>
        <p15:guide id="6" pos="288">
          <p15:clr>
            <a:srgbClr val="A4A3A4"/>
          </p15:clr>
        </p15:guide>
        <p15:guide id="7" pos="2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 Stabb" initials="MS" lastIdx="13" clrIdx="0">
    <p:extLst>
      <p:ext uri="{19B8F6BF-5375-455C-9EA6-DF929625EA0E}">
        <p15:presenceInfo xmlns:p15="http://schemas.microsoft.com/office/powerpoint/2012/main" userId="S-1-5-21-2460924596-1293597354-2123413825-287909" providerId="AD"/>
      </p:ext>
    </p:extLst>
  </p:cmAuthor>
  <p:cmAuthor id="2" name="Suhash Bhavsar" initials="SB" lastIdx="36" clrIdx="1">
    <p:extLst>
      <p:ext uri="{19B8F6BF-5375-455C-9EA6-DF929625EA0E}">
        <p15:presenceInfo xmlns:p15="http://schemas.microsoft.com/office/powerpoint/2012/main" userId="S-1-5-21-2460924596-1293597354-2123413825-45992" providerId="AD"/>
      </p:ext>
    </p:extLst>
  </p:cmAuthor>
  <p:cmAuthor id="3" name="Carolyn Morrow" initials="CM" lastIdx="20" clrIdx="2">
    <p:extLst>
      <p:ext uri="{19B8F6BF-5375-455C-9EA6-DF929625EA0E}">
        <p15:presenceInfo xmlns:p15="http://schemas.microsoft.com/office/powerpoint/2012/main" userId="S::carolyn.morrow@zs.com::bd56d064-b6d4-423a-a8ce-7c6be57809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0000"/>
    <a:srgbClr val="0460A9"/>
    <a:srgbClr val="FF6600"/>
    <a:srgbClr val="FFFFFF"/>
    <a:srgbClr val="4E0D0B"/>
    <a:srgbClr val="9ABFDC"/>
    <a:srgbClr val="5291DD"/>
    <a:srgbClr val="02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5016" autoAdjust="0"/>
  </p:normalViewPr>
  <p:slideViewPr>
    <p:cSldViewPr snapToGrid="0" showGuides="1">
      <p:cViewPr varScale="1">
        <p:scale>
          <a:sx n="104" d="100"/>
          <a:sy n="104" d="100"/>
        </p:scale>
        <p:origin x="232" y="656"/>
      </p:cViewPr>
      <p:guideLst>
        <p:guide orient="horz" pos="214"/>
        <p:guide orient="horz" pos="2835"/>
        <p:guide orient="horz" pos="876"/>
        <p:guide pos="5472"/>
        <p:guide pos="2937"/>
        <p:guide pos="288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65" d="100"/>
          <a:sy n="165" d="100"/>
        </p:scale>
        <p:origin x="4104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 charset="0"/>
              </a:rPr>
              <a:pPr/>
              <a:t>10/15/20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 charset="0"/>
              </a:rPr>
              <a:pPr/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C4595FF-6E7F-4C41-B8DF-4AE76FC1F075}" type="datetimeFigureOut">
              <a:rPr lang="en-US" smtClean="0"/>
              <a:pPr/>
              <a:t>10/15/20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Breast Cancer (BC)</a:t>
            </a:r>
          </a:p>
          <a:p>
            <a:pPr lvl="1"/>
            <a:r>
              <a:rPr lang="en-US" dirty="0"/>
              <a:t>Second most common form of cancer for women</a:t>
            </a:r>
          </a:p>
          <a:p>
            <a:pPr lvl="1"/>
            <a:r>
              <a:rPr lang="en-US" dirty="0"/>
              <a:t>250,000 women diagnosed each year</a:t>
            </a:r>
          </a:p>
          <a:p>
            <a:pPr lvl="1"/>
            <a:r>
              <a:rPr lang="en-US" dirty="0"/>
              <a:t>42,000 women die each year </a:t>
            </a:r>
          </a:p>
          <a:p>
            <a:r>
              <a:rPr lang="en-US" dirty="0"/>
              <a:t>Metastatic Breast Cancer (</a:t>
            </a:r>
            <a:r>
              <a:rPr lang="en-US" dirty="0" err="1"/>
              <a:t>mBC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Cancer left over when treatment is done</a:t>
            </a:r>
          </a:p>
          <a:p>
            <a:pPr lvl="1"/>
            <a:r>
              <a:rPr lang="en-US" dirty="0"/>
              <a:t>Transitions into invasive BC </a:t>
            </a:r>
          </a:p>
          <a:p>
            <a:pPr lvl="1"/>
            <a:r>
              <a:rPr lang="en-US" dirty="0"/>
              <a:t>6% will be diagnosed with </a:t>
            </a:r>
            <a:r>
              <a:rPr lang="en-US" dirty="0" err="1"/>
              <a:t>mBC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6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Breast Cancer (BC)</a:t>
            </a:r>
          </a:p>
          <a:p>
            <a:pPr lvl="1"/>
            <a:r>
              <a:rPr lang="en-US" dirty="0"/>
              <a:t>Second most common form of cancer for women</a:t>
            </a:r>
          </a:p>
          <a:p>
            <a:pPr lvl="1"/>
            <a:r>
              <a:rPr lang="en-US" dirty="0"/>
              <a:t>250,000 women diagnosed each year</a:t>
            </a:r>
          </a:p>
          <a:p>
            <a:pPr lvl="1"/>
            <a:r>
              <a:rPr lang="en-US" dirty="0"/>
              <a:t>42,000 women die each year </a:t>
            </a:r>
          </a:p>
          <a:p>
            <a:r>
              <a:rPr lang="en-US" dirty="0"/>
              <a:t>Metastatic Breast Cancer (</a:t>
            </a:r>
            <a:r>
              <a:rPr lang="en-US" dirty="0" err="1"/>
              <a:t>mBC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Cancer left over when treatment is done</a:t>
            </a:r>
          </a:p>
          <a:p>
            <a:pPr lvl="1"/>
            <a:r>
              <a:rPr lang="en-US" dirty="0"/>
              <a:t>Transitions into invasive BC </a:t>
            </a:r>
          </a:p>
          <a:p>
            <a:pPr lvl="1"/>
            <a:r>
              <a:rPr lang="en-US" dirty="0"/>
              <a:t>6% will be diagnosed with </a:t>
            </a:r>
            <a:r>
              <a:rPr lang="en-US" dirty="0" err="1"/>
              <a:t>mBC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3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4775E2-C349-5D46-8B00-EEEC2FC3FD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59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4114800"/>
            <a:ext cx="5029200" cy="73152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1116000" anchor="t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>
                <a:solidFill>
                  <a:srgbClr val="FFFFFF"/>
                </a:solidFill>
              </a:rPr>
              <a:t>Business or </a:t>
            </a:r>
            <a:r>
              <a:rPr lang="en-US" dirty="0"/>
              <a:t>Organizational</a:t>
            </a:r>
            <a:r>
              <a:rPr lang="en-US" dirty="0">
                <a:solidFill>
                  <a:srgbClr val="FFFFFF"/>
                </a:solidFill>
              </a:rPr>
              <a:t> Unit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52365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/>
          </p:nvPr>
        </p:nvSpPr>
        <p:spPr>
          <a:xfrm>
            <a:off x="45720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/>
          </p:nvPr>
        </p:nvSpPr>
        <p:spPr>
          <a:xfrm>
            <a:off x="326898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/>
          </p:nvPr>
        </p:nvSpPr>
        <p:spPr>
          <a:xfrm>
            <a:off x="608076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6898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08076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342917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5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246120" y="1371600"/>
            <a:ext cx="544068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260604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40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1" name="Straight Connector 10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600200" y="1005839"/>
            <a:ext cx="7086600" cy="3104949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8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230188" indent="-230188">
              <a:spcBef>
                <a:spcPts val="600"/>
              </a:spcBef>
              <a:defRPr b="0" i="0" baseline="0">
                <a:latin typeface="+mn-lt"/>
                <a:ea typeface="Arial" charset="0"/>
                <a:cs typeface="Arial" charset="0"/>
              </a:defRPr>
            </a:lvl2pPr>
            <a:lvl3pPr marL="230188" indent="0">
              <a:spcBef>
                <a:spcPts val="600"/>
              </a:spcBef>
              <a:buNone/>
              <a:defRPr/>
            </a:lvl3pPr>
            <a:lvl4pPr marL="685800" indent="-230188">
              <a:spcBef>
                <a:spcPts val="600"/>
              </a:spcBef>
              <a:defRPr/>
            </a:lvl4pPr>
            <a:lvl5pPr marL="917575" indent="-231775"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“Quote goes here.”</a:t>
            </a:r>
          </a:p>
          <a:p>
            <a:pPr lvl="1"/>
            <a:r>
              <a:rPr lang="en-US" dirty="0"/>
              <a:t>Attribution, if needed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5E4D8C-596E-D644-8AA7-DBFA149284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9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42" name="Straight Connector 41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60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600200" y="4114800"/>
            <a:ext cx="5029200" cy="7315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r>
              <a:rPr lang="en-US" dirty="0" err="1"/>
              <a:t>su</a:t>
            </a:r>
            <a:r>
              <a:rPr lang="en-US" dirty="0"/>
              <a:t>   </a:t>
            </a:r>
            <a:r>
              <a:rPr lang="en-US" dirty="0" err="1"/>
              <a:t>btitle</a:t>
            </a:r>
            <a:r>
              <a:rPr lang="en-US" dirty="0"/>
              <a:t> style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6C8E6-00B0-984D-96B9-60F58388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5" name="Straight Connector 14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B6A24D-6BB8-474F-8F69-48CC49652D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7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009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573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 userDrawn="1"/>
        </p:nvSpPr>
        <p:spPr>
          <a:xfrm>
            <a:off x="1600200" y="3108960"/>
            <a:ext cx="7086600" cy="9149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38" name="Straight Connector 3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33F970-4F3C-A744-9D6D-B0FDBD4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0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 txBox="1">
            <a:spLocks/>
          </p:cNvSpPr>
          <p:nvPr userDrawn="1"/>
        </p:nvSpPr>
        <p:spPr>
          <a:xfrm>
            <a:off x="1600200" y="1463040"/>
            <a:ext cx="7086600" cy="2103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A1FF81-AC4A-5744-B23B-E24980FE4C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>
                <a:solidFill>
                  <a:srgbClr val="FFFFFF"/>
                </a:solidFill>
              </a:rPr>
              <a:t>Business or </a:t>
            </a:r>
            <a:r>
              <a:rPr lang="en-US" dirty="0"/>
              <a:t>Organizational</a:t>
            </a:r>
            <a:r>
              <a:rPr lang="en-US" dirty="0">
                <a:solidFill>
                  <a:srgbClr val="FFFFFF"/>
                </a:solidFill>
              </a:rPr>
              <a:t> Unit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Franchise or Department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AF66-6AD0-0748-89FA-2E250B7071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-341313"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baseline="0"/>
            </a:lvl1pPr>
            <a:lvl2pPr marL="574675" indent="-233363">
              <a:defRPr baseline="0"/>
            </a:lvl2pPr>
            <a:lvl3pPr marL="801688" indent="-227013">
              <a:defRPr baseline="0"/>
            </a:lvl3pPr>
            <a:lvl4pPr marL="1028700" indent="-227013">
              <a:defRPr baseline="0"/>
            </a:lvl4pPr>
            <a:lvl5pPr marL="1257300" indent="-228600">
              <a:defRPr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664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charset="2"/>
              <a:buChar char="§"/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633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1138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2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898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5"/>
          </p:nvPr>
        </p:nvSpPr>
        <p:spPr>
          <a:xfrm>
            <a:off x="608076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5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466344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112659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786467"/>
            <a:ext cx="822960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822960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182051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45720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/>
          </p:nvPr>
        </p:nvSpPr>
        <p:spPr>
          <a:xfrm>
            <a:off x="466344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159830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5" name="think-cell Slide" r:id="rId24" imgW="360" imgH="360" progId="TCLayout.ActiveDocument.1">
                  <p:embed/>
                </p:oleObj>
              </mc:Choice>
              <mc:Fallback>
                <p:oleObj name="think-cell Slide" r:id="rId24" imgW="360" imgH="36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200" b="1" i="0" baseline="0" dirty="0">
              <a:latin typeface="Arial Black" panose="020B0A04020102020204" pitchFamily="34" charset="0"/>
              <a:sym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E3BDE7-CD22-5C47-8AB5-1BB7AA03176B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457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457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342900"/>
            <a:ext cx="8229600" cy="96091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371375"/>
            <a:ext cx="8229600" cy="310537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9422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900" b="0" i="0" spc="0" baseline="0" smtClean="0">
                <a:solidFill>
                  <a:srgbClr val="7F7F7F"/>
                </a:solidFill>
                <a:latin typeface="+mn-lt"/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88022" y="4781550"/>
            <a:ext cx="3792538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900" b="0" i="0" spc="0" baseline="0" dirty="0">
                <a:solidFill>
                  <a:srgbClr val="7F7F7F"/>
                </a:solidFill>
                <a:latin typeface="+mn-lt"/>
              </a:defRPr>
            </a:lvl1pPr>
          </a:lstStyle>
          <a:p>
            <a:r>
              <a:rPr lang="en-US"/>
              <a:t>Team: BreastFriend</a:t>
            </a:r>
          </a:p>
        </p:txBody>
      </p:sp>
    </p:spTree>
    <p:extLst>
      <p:ext uri="{BB962C8B-B14F-4D97-AF65-F5344CB8AC3E}">
        <p14:creationId xmlns:p14="http://schemas.microsoft.com/office/powerpoint/2010/main" val="334908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-100" baseline="0">
          <a:solidFill>
            <a:schemeClr val="tx1"/>
          </a:solidFill>
          <a:latin typeface="+mj-lt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spcBef>
          <a:spcPts val="900"/>
        </a:spcBef>
        <a:buClrTx/>
        <a:buSzPct val="100000"/>
        <a:buFont typeface="Wingdings" charset="2"/>
        <a:buChar char="§"/>
        <a:tabLst>
          <a:tab pos="3998913" algn="r"/>
          <a:tab pos="8229600" algn="r"/>
        </a:tabLst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tags" Target="../tags/tag8.xml"/><Relationship Id="rId7" Type="http://schemas.openxmlformats.org/officeDocument/2006/relationships/image" Target="../media/image1.e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3200" dirty="0">
              <a:latin typeface="Arial Black" panose="020B0A04020102020204" pitchFamily="34" charset="0"/>
              <a:sym typeface="Arial Black" panose="020B0A04020102020204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16885"/>
          <a:stretch>
            <a:fillRect/>
          </a:stretch>
        </p:blipFill>
        <p:spPr/>
      </p:pic>
      <p:sp>
        <p:nvSpPr>
          <p:cNvPr id="16" name="Text Placeholder 3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Oncology – US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900" b="0" dirty="0">
                <a:solidFill>
                  <a:srgbClr val="FFFFFF"/>
                </a:solidFill>
              </a:rPr>
              <a:t>Strategic Data and Digital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84988" y="3031386"/>
            <a:ext cx="7151914" cy="731520"/>
          </a:xfrm>
        </p:spPr>
        <p:txBody>
          <a:bodyPr/>
          <a:lstStyle/>
          <a:p>
            <a:r>
              <a:rPr lang="en-US" sz="2800" dirty="0"/>
              <a:t>Detecting Metastatic Breast Cancer and Therapy Patient Transitions through Data </a:t>
            </a:r>
          </a:p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703B8D-7083-1D49-80C0-CF4915232DA9}"/>
              </a:ext>
            </a:extLst>
          </p:cNvPr>
          <p:cNvSpPr/>
          <p:nvPr/>
        </p:nvSpPr>
        <p:spPr>
          <a:xfrm>
            <a:off x="1143000" y="384293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Team: </a:t>
            </a:r>
            <a:r>
              <a:rPr lang="en-US" sz="1400" b="1" dirty="0" err="1"/>
              <a:t>BreastFriend</a:t>
            </a:r>
            <a:endParaRPr lang="en-US" sz="1400" b="1" dirty="0"/>
          </a:p>
          <a:p>
            <a:endParaRPr lang="en-US" sz="1000" b="1" dirty="0"/>
          </a:p>
          <a:p>
            <a:r>
              <a:rPr lang="en-US" sz="1400" dirty="0"/>
              <a:t>	</a:t>
            </a:r>
            <a:r>
              <a:rPr lang="en-US" sz="1400" dirty="0" err="1"/>
              <a:t>Adeboye</a:t>
            </a:r>
            <a:r>
              <a:rPr lang="en-US" sz="1400" dirty="0"/>
              <a:t> A. </a:t>
            </a:r>
            <a:r>
              <a:rPr lang="en-US" sz="1400" dirty="0" err="1"/>
              <a:t>Adejare</a:t>
            </a:r>
            <a:r>
              <a:rPr lang="en-US" sz="1400" dirty="0"/>
              <a:t> Jr.</a:t>
            </a:r>
          </a:p>
          <a:p>
            <a:r>
              <a:rPr lang="en-US" sz="1400" dirty="0"/>
              <a:t>	Chadakarn Sirasitthichoke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Shaoqing</a:t>
            </a:r>
            <a:r>
              <a:rPr lang="en-US" sz="1400" dirty="0"/>
              <a:t> Zhang</a:t>
            </a:r>
          </a:p>
          <a:p>
            <a:r>
              <a:rPr lang="en-US" sz="1400" dirty="0"/>
              <a:t>	Yves </a:t>
            </a:r>
            <a:r>
              <a:rPr lang="en-US" sz="1400" dirty="0" err="1"/>
              <a:t>Greatti</a:t>
            </a:r>
            <a:endParaRPr lang="en-US" sz="14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0379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DA83-E043-DA4E-9236-F56C009C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7277A-479F-AB45-B5C6-24B74FAA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Data split 75/25 Testing Training Random Parameter = 42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Random Forest </a:t>
            </a:r>
          </a:p>
          <a:p>
            <a:pPr lvl="1"/>
            <a:r>
              <a:rPr lang="en-US" dirty="0" err="1"/>
              <a:t>eXtreme</a:t>
            </a:r>
            <a:r>
              <a:rPr lang="en-US" dirty="0"/>
              <a:t> Gradient Boosting</a:t>
            </a:r>
          </a:p>
          <a:p>
            <a:pPr lvl="1"/>
            <a:r>
              <a:rPr lang="en-US" dirty="0"/>
              <a:t>Neural Network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D5760-6C1A-5D4E-B3B3-7B49960D42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8724A-EFAD-1747-B07A-BB9C036F2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1523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797B-0B63-2A4C-8E70-EC90FF93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6B2D-9EAF-5349-B241-B2019DE7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Objective 1 Covariates</a:t>
            </a:r>
          </a:p>
          <a:p>
            <a:pPr lvl="1"/>
            <a:r>
              <a:rPr lang="en-US" dirty="0"/>
              <a:t>Diagnosis Codes</a:t>
            </a:r>
          </a:p>
          <a:p>
            <a:pPr lvl="1"/>
            <a:r>
              <a:rPr lang="en-US" dirty="0"/>
              <a:t>Procedure Codes</a:t>
            </a:r>
          </a:p>
          <a:p>
            <a:pPr lvl="2"/>
            <a:r>
              <a:rPr lang="en-US" dirty="0"/>
              <a:t>Body parts associated with Procedure codes</a:t>
            </a:r>
          </a:p>
          <a:p>
            <a:pPr lvl="1"/>
            <a:r>
              <a:rPr lang="en-US" dirty="0"/>
              <a:t>Seasonal data </a:t>
            </a:r>
          </a:p>
          <a:p>
            <a:pPr lvl="1"/>
            <a:r>
              <a:rPr lang="en-US" dirty="0"/>
              <a:t>'BC_PATIENT’, '</a:t>
            </a:r>
            <a:r>
              <a:rPr lang="en-US" dirty="0" err="1"/>
              <a:t>mBC_PATIENT</a:t>
            </a:r>
            <a:r>
              <a:rPr lang="en-US" dirty="0"/>
              <a:t>',</a:t>
            </a:r>
          </a:p>
          <a:p>
            <a:r>
              <a:rPr lang="en-US" dirty="0"/>
              <a:t>Objective 2 Covariates</a:t>
            </a:r>
          </a:p>
          <a:p>
            <a:pPr lvl="1"/>
            <a:r>
              <a:rPr lang="en-US" dirty="0"/>
              <a:t>Therapy (1</a:t>
            </a:r>
            <a:r>
              <a:rPr lang="en-US" baseline="30000" dirty="0"/>
              <a:t>st</a:t>
            </a:r>
            <a:r>
              <a:rPr lang="en-US" dirty="0"/>
              <a:t> Line or 2nd Line)</a:t>
            </a:r>
          </a:p>
          <a:p>
            <a:pPr lvl="1"/>
            <a:r>
              <a:rPr lang="en-US" dirty="0"/>
              <a:t>Breast cancer treatment medications </a:t>
            </a:r>
          </a:p>
          <a:p>
            <a:pPr lvl="1"/>
            <a:r>
              <a:rPr lang="en-US" dirty="0"/>
              <a:t>Days on treatment </a:t>
            </a:r>
          </a:p>
          <a:p>
            <a:pPr lvl="1"/>
            <a:r>
              <a:rPr lang="en-US" dirty="0"/>
              <a:t>'BC_PATIENT’, '</a:t>
            </a:r>
            <a:r>
              <a:rPr lang="en-US" dirty="0" err="1"/>
              <a:t>mBC_PATIENT</a:t>
            </a:r>
            <a:r>
              <a:rPr lang="en-US" dirty="0"/>
              <a:t>',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64AF5-7D32-2E49-94BC-63E63F2E8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9FBC-A8F0-364B-B02A-4F01EE0A3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489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7;p9">
            <a:extLst>
              <a:ext uri="{FF2B5EF4-FFF2-40B4-BE49-F238E27FC236}">
                <a16:creationId xmlns:a16="http://schemas.microsoft.com/office/drawing/2014/main" id="{B61659EB-B8D3-F14E-A18B-77EE7E3C65FD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5503" y="1106906"/>
            <a:ext cx="5457524" cy="309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19C48A-D24D-4262-A468-8FF2FD5AD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440" y="943276"/>
            <a:ext cx="4023360" cy="3537284"/>
          </a:xfrm>
        </p:spPr>
        <p:txBody>
          <a:bodyPr>
            <a:normAutofit/>
          </a:bodyPr>
          <a:lstStyle/>
          <a:p>
            <a:r>
              <a:rPr lang="en-US" dirty="0"/>
              <a:t>Random Forest </a:t>
            </a:r>
          </a:p>
          <a:p>
            <a:r>
              <a:rPr lang="en-US" dirty="0"/>
              <a:t>Testing Accuracy: 0.9698</a:t>
            </a:r>
          </a:p>
          <a:p>
            <a:r>
              <a:rPr lang="en-US" dirty="0"/>
              <a:t>Sensitivity: 0.9970</a:t>
            </a:r>
          </a:p>
          <a:p>
            <a:r>
              <a:rPr lang="en-US" dirty="0"/>
              <a:t>Specificity: 0.929</a:t>
            </a:r>
          </a:p>
          <a:p>
            <a:r>
              <a:rPr lang="en-US" dirty="0"/>
              <a:t>Contributing Factors: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Body parts: </a:t>
            </a:r>
          </a:p>
          <a:p>
            <a:pPr lvl="2"/>
            <a:r>
              <a:rPr lang="en-US" dirty="0"/>
              <a:t>blood, bone, breast, heart, lungs</a:t>
            </a:r>
          </a:p>
          <a:p>
            <a:pPr lvl="2"/>
            <a:r>
              <a:rPr lang="en-US" dirty="0"/>
              <a:t>Medication</a:t>
            </a:r>
          </a:p>
          <a:p>
            <a:pPr lvl="1"/>
            <a:r>
              <a:rPr lang="en-US" dirty="0"/>
              <a:t>PRC_STD_CD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4DC38-21FF-D446-99BE-49FDECFD2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8022" y="4781550"/>
            <a:ext cx="3792538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Team: </a:t>
            </a:r>
            <a:r>
              <a:rPr lang="en-US" dirty="0" err="1"/>
              <a:t>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43554-9F9F-C14F-9B13-083660240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9422" y="4781550"/>
            <a:ext cx="228600" cy="2286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47547CF9-5B10-D24F-A8D7-45A9778164F7}" type="slidenum">
              <a:rPr lang="uk-UA" smtClean="0"/>
              <a:pPr>
                <a:spcAft>
                  <a:spcPts val="600"/>
                </a:spcAft>
              </a:pPr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C18FF-DDAF-1F46-99D2-B1A1A55F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 anchor="t">
            <a:normAutofit/>
          </a:bodyPr>
          <a:lstStyle/>
          <a:p>
            <a:r>
              <a:rPr lang="en-US" dirty="0"/>
              <a:t>Results– Objective 1</a:t>
            </a:r>
          </a:p>
        </p:txBody>
      </p:sp>
    </p:spTree>
    <p:extLst>
      <p:ext uri="{BB962C8B-B14F-4D97-AF65-F5344CB8AC3E}">
        <p14:creationId xmlns:p14="http://schemas.microsoft.com/office/powerpoint/2010/main" val="175773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284C6C7-19A9-4928-8AAD-DF1123A9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919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150;ga38921875c_0_5">
            <a:extLst>
              <a:ext uri="{FF2B5EF4-FFF2-40B4-BE49-F238E27FC236}">
                <a16:creationId xmlns:a16="http://schemas.microsoft.com/office/drawing/2014/main" id="{70F77A8E-20E6-8A40-8D97-7E3D1D5EFBA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92790" y="504825"/>
            <a:ext cx="457553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55565-92DB-974D-BE72-B6A3BAE92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8022" y="4781550"/>
            <a:ext cx="3792538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Team: BreastFriend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659EA-9C28-D54F-A17E-4C5828B504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9422" y="4781550"/>
            <a:ext cx="228600" cy="2286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47547CF9-5B10-D24F-A8D7-45A9778164F7}" type="slidenum">
              <a:rPr lang="uk-UA" smtClean="0"/>
              <a:pPr>
                <a:spcAft>
                  <a:spcPts val="600"/>
                </a:spcAft>
              </a:pPr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922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AA52AC31-5C90-4341-9C0A-374035B9A3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752526"/>
            <a:ext cx="4840617" cy="4048074"/>
          </a:xfr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654DEF-CC58-4E20-A89E-586A4C7CB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Boosting</a:t>
            </a:r>
          </a:p>
          <a:p>
            <a:r>
              <a:rPr lang="en-US" dirty="0"/>
              <a:t>Test Accuracy: 0.9932</a:t>
            </a:r>
          </a:p>
          <a:p>
            <a:r>
              <a:rPr lang="en-US" dirty="0"/>
              <a:t>Sensitivity: 0.9785</a:t>
            </a:r>
          </a:p>
          <a:p>
            <a:r>
              <a:rPr lang="en-US" dirty="0"/>
              <a:t>Specificity: 1.0</a:t>
            </a:r>
          </a:p>
          <a:p>
            <a:r>
              <a:rPr lang="en-US" dirty="0"/>
              <a:t>Contributing factors:</a:t>
            </a:r>
          </a:p>
          <a:p>
            <a:pPr lvl="1"/>
            <a:r>
              <a:rPr lang="en-US" dirty="0"/>
              <a:t>Days on first treatment</a:t>
            </a:r>
          </a:p>
          <a:p>
            <a:pPr lvl="1"/>
            <a:r>
              <a:rPr lang="en-US" dirty="0" err="1"/>
              <a:t>Ibrance</a:t>
            </a:r>
            <a:r>
              <a:rPr lang="en-US" dirty="0"/>
              <a:t> (IBR)</a:t>
            </a:r>
          </a:p>
          <a:p>
            <a:pPr lvl="1"/>
            <a:r>
              <a:rPr lang="en-US" dirty="0"/>
              <a:t>Letrozole (LET)</a:t>
            </a:r>
          </a:p>
          <a:p>
            <a:pPr lvl="1"/>
            <a:r>
              <a:rPr lang="en-US" dirty="0"/>
              <a:t>Xeloda (XEL)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1DA30-4BA3-C848-BFF9-FDE3AB7D1A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8022" y="4781550"/>
            <a:ext cx="3792538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Team: BreastFriend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7E9F7-FB96-2149-B917-BA6DE4D98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9422" y="4781550"/>
            <a:ext cx="228600" cy="2286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47547CF9-5B10-D24F-A8D7-45A9778164F7}" type="slidenum">
              <a:rPr lang="uk-UA" smtClean="0"/>
              <a:pPr>
                <a:spcAft>
                  <a:spcPts val="600"/>
                </a:spcAft>
              </a:pPr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A94A7-C6BF-6847-B390-709D034B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919"/>
          </a:xfrm>
        </p:spPr>
        <p:txBody>
          <a:bodyPr anchor="t">
            <a:normAutofit/>
          </a:bodyPr>
          <a:lstStyle/>
          <a:p>
            <a:r>
              <a:rPr lang="en-US" dirty="0"/>
              <a:t>Results – Objective 2</a:t>
            </a:r>
          </a:p>
        </p:txBody>
      </p:sp>
    </p:spTree>
    <p:extLst>
      <p:ext uri="{BB962C8B-B14F-4D97-AF65-F5344CB8AC3E}">
        <p14:creationId xmlns:p14="http://schemas.microsoft.com/office/powerpoint/2010/main" val="283867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01331-BBE7-6541-9C4E-83BA986B8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Ibrance</a:t>
            </a:r>
            <a:r>
              <a:rPr lang="en-US" dirty="0"/>
              <a:t> – Has specific designation for HR+ breast cancer (aggressive form of </a:t>
            </a:r>
            <a:r>
              <a:rPr lang="en-US" dirty="0" err="1"/>
              <a:t>mBC</a:t>
            </a:r>
            <a:r>
              <a:rPr lang="en-US" dirty="0"/>
              <a:t>)</a:t>
            </a:r>
          </a:p>
          <a:p>
            <a:r>
              <a:rPr lang="en-US" dirty="0"/>
              <a:t>Xeloda – Second line of therapy to UK and </a:t>
            </a:r>
          </a:p>
          <a:p>
            <a:r>
              <a:rPr lang="en-US" dirty="0"/>
              <a:t>Letrozole- Breast cancer treatment for post-menopausal women (aromatic compound that can be used </a:t>
            </a:r>
            <a:r>
              <a:rPr lang="en-US"/>
              <a:t>in combination)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9DF6-7FC3-DF42-B93D-9485F455E9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84269-82F3-B340-AB7C-A2662073C3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C381A-91B9-F747-AE6B-E4DB1BE000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3B5E07-A34E-B34A-BB54-8E6B515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E0AD-2290-044A-9FD4-74C01124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CB89-90B5-6A4B-A008-ED6BB8B3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models performed the best</a:t>
            </a:r>
          </a:p>
          <a:p>
            <a:pPr lvl="1"/>
            <a:r>
              <a:rPr lang="en-US" dirty="0"/>
              <a:t>Showed best in Sensitivity and Specificity</a:t>
            </a:r>
          </a:p>
          <a:p>
            <a:pPr lvl="1"/>
            <a:r>
              <a:rPr lang="en-US" dirty="0"/>
              <a:t>Probable accurate models for the data given with caveats </a:t>
            </a:r>
          </a:p>
          <a:p>
            <a:r>
              <a:rPr lang="en-US" dirty="0"/>
              <a:t>Time based data</a:t>
            </a:r>
          </a:p>
          <a:p>
            <a:pPr lvl="1"/>
            <a:r>
              <a:rPr lang="en-US" dirty="0"/>
              <a:t>Seasonal data had some impact on Objective 1</a:t>
            </a:r>
          </a:p>
          <a:p>
            <a:pPr lvl="1"/>
            <a:r>
              <a:rPr lang="en-US" dirty="0"/>
              <a:t>Time on first line of therapy had some impact on Objective 2</a:t>
            </a:r>
          </a:p>
          <a:p>
            <a:r>
              <a:rPr lang="en-US" dirty="0"/>
              <a:t>Casual Inference</a:t>
            </a:r>
          </a:p>
          <a:p>
            <a:pPr lvl="1"/>
            <a:r>
              <a:rPr lang="en-US" dirty="0"/>
              <a:t>No variable has causal effect on outcome variable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B1FA-FF5F-C34C-8C4F-3E8F86DAD4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A6B4-3547-6148-BF88-35C6B0D094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503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6AD2-DA2E-8E4D-A145-FEA2A672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2554-7AB0-E242-8570-716D263D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data sparsity </a:t>
            </a:r>
          </a:p>
          <a:p>
            <a:r>
              <a:rPr lang="en-US" dirty="0"/>
              <a:t>Patient co-morbidities/previous health history</a:t>
            </a:r>
          </a:p>
          <a:p>
            <a:r>
              <a:rPr lang="en-US" dirty="0"/>
              <a:t>Breast cancer type (e.g. triple negative)</a:t>
            </a:r>
          </a:p>
          <a:p>
            <a:r>
              <a:rPr lang="en-US" dirty="0"/>
              <a:t>Demographic data </a:t>
            </a:r>
          </a:p>
          <a:p>
            <a:pPr lvl="1"/>
            <a:r>
              <a:rPr lang="en-US" dirty="0"/>
              <a:t>Pay could infer a bit demographics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B7709-6C14-0C4B-BBE9-BD2BA4469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CCE62-5399-7745-AC52-5EE8A74F7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9599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3AD6-DAE0-4E44-BF82-76FDAA8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23E2-2EC1-B848-B584-BAB6BB49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Predicted </a:t>
            </a:r>
            <a:r>
              <a:rPr lang="en-US" dirty="0" err="1"/>
              <a:t>mBC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Season, medications, body parts and procedure codes were the factors most associated with model</a:t>
            </a:r>
          </a:p>
          <a:p>
            <a:r>
              <a:rPr lang="en-US" dirty="0"/>
              <a:t>Predicted transitions from 1</a:t>
            </a:r>
            <a:r>
              <a:rPr lang="en-US" baseline="30000" dirty="0"/>
              <a:t>st</a:t>
            </a:r>
            <a:r>
              <a:rPr lang="en-US" dirty="0"/>
              <a:t> to 2</a:t>
            </a:r>
            <a:r>
              <a:rPr lang="en-US" baseline="30000" dirty="0"/>
              <a:t>nd</a:t>
            </a:r>
            <a:r>
              <a:rPr lang="en-US" dirty="0"/>
              <a:t> line therapy</a:t>
            </a:r>
          </a:p>
          <a:p>
            <a:pPr lvl="1"/>
            <a:r>
              <a:rPr lang="en-US" dirty="0"/>
              <a:t>Days on therapies and certain drugs (XEL, IRB, LET) were the drugs associated with the transition</a:t>
            </a:r>
          </a:p>
          <a:p>
            <a:r>
              <a:rPr lang="en-US" dirty="0"/>
              <a:t>Model can improve knowledge on treatments and </a:t>
            </a:r>
            <a:r>
              <a:rPr lang="en-US" dirty="0" err="1"/>
              <a:t>mBC</a:t>
            </a:r>
            <a:r>
              <a:rPr lang="en-US" dirty="0"/>
              <a:t> identification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459FB-2933-E243-9056-E84720869C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4F832-4CE8-DC46-B809-681BB11BD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481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3200" dirty="0">
              <a:latin typeface="Arial Black" panose="020B0A040201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Oncology – US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900" b="0" dirty="0">
                <a:solidFill>
                  <a:srgbClr val="FFFFFF"/>
                </a:solidFill>
              </a:rPr>
              <a:t>Strategic Data and Digital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00399" y="1669117"/>
            <a:ext cx="3247053" cy="1419316"/>
          </a:xfrm>
        </p:spPr>
        <p:txBody>
          <a:bodyPr/>
          <a:lstStyle/>
          <a:p>
            <a:pPr algn="ctr"/>
            <a:r>
              <a:rPr lang="en-US" sz="2800" dirty="0"/>
              <a:t>Thank You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Q &amp; A</a:t>
            </a:r>
          </a:p>
          <a:p>
            <a:pPr algn="ctr"/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52CA3-6329-C345-B4CC-9D4CBEAA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146" y="2953266"/>
            <a:ext cx="6241955" cy="155015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4969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FBB-80CC-0F4A-8860-39C9B51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BA7-F59B-224B-A606-A41F7238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 </a:t>
            </a:r>
          </a:p>
          <a:p>
            <a:pPr lvl="1"/>
            <a:r>
              <a:rPr lang="en-US" dirty="0"/>
              <a:t>Objective 1</a:t>
            </a:r>
          </a:p>
          <a:p>
            <a:pPr lvl="1"/>
            <a:r>
              <a:rPr lang="en-US" dirty="0"/>
              <a:t>Objective 2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872B-659D-394D-BFA1-B7B4C5BF3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814F-29B5-0A4D-A50F-ACBA22DC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3254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FBB-80CC-0F4A-8860-39C9B51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BA7-F59B-224B-A606-A41F7238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872B-659D-394D-BFA1-B7B4C5BF3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814F-29B5-0A4D-A50F-ACBA22DC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E2F9D-B44C-4A47-9584-888E5706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30" y="823359"/>
            <a:ext cx="6783859" cy="3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7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FBB-80CC-0F4A-8860-39C9B51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BA7-F59B-224B-A606-A41F7238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Breast Cancer (BC)</a:t>
            </a:r>
          </a:p>
          <a:p>
            <a:pPr lvl="1"/>
            <a:r>
              <a:rPr lang="en-US" dirty="0"/>
              <a:t>Second most common form of cancer for women</a:t>
            </a:r>
          </a:p>
          <a:p>
            <a:pPr lvl="1"/>
            <a:r>
              <a:rPr lang="en-US" dirty="0"/>
              <a:t>250,000 women diagnosed each year</a:t>
            </a:r>
          </a:p>
          <a:p>
            <a:pPr lvl="1"/>
            <a:r>
              <a:rPr lang="en-US" dirty="0"/>
              <a:t>42,000 women die each year </a:t>
            </a:r>
          </a:p>
          <a:p>
            <a:r>
              <a:rPr lang="en-US" dirty="0"/>
              <a:t>Metastatic Breast Cancer (</a:t>
            </a:r>
            <a:r>
              <a:rPr lang="en-US" dirty="0" err="1"/>
              <a:t>mBC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Cancer left over when treatment is done</a:t>
            </a:r>
          </a:p>
          <a:p>
            <a:pPr lvl="1"/>
            <a:r>
              <a:rPr lang="en-US" dirty="0"/>
              <a:t>Transitions into invasive BC </a:t>
            </a:r>
          </a:p>
          <a:p>
            <a:pPr lvl="1"/>
            <a:r>
              <a:rPr lang="en-US" dirty="0"/>
              <a:t>6% will be diagnosed with </a:t>
            </a:r>
            <a:r>
              <a:rPr lang="en-US" dirty="0" err="1"/>
              <a:t>mBC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872B-659D-394D-BFA1-B7B4C5BF3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814F-29B5-0A4D-A50F-ACBA22DC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2780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FBB-80CC-0F4A-8860-39C9B51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BA7-F59B-224B-A606-A41F7238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Biomedical informatics approach</a:t>
            </a:r>
          </a:p>
          <a:p>
            <a:r>
              <a:rPr lang="en-US" dirty="0"/>
              <a:t>Real world data can provide insight into Breast Cancer (BC)</a:t>
            </a:r>
          </a:p>
          <a:p>
            <a:pPr lvl="1"/>
            <a:r>
              <a:rPr lang="en-US" dirty="0"/>
              <a:t>Predict transition to metastatic (</a:t>
            </a:r>
            <a:r>
              <a:rPr lang="en-US" dirty="0" err="1"/>
              <a:t>mBC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Show effectives of treatment and possible treatment transition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Models can give guidance into progression of disease and treatment</a:t>
            </a:r>
          </a:p>
          <a:p>
            <a:pPr lvl="1"/>
            <a:r>
              <a:rPr lang="en-US" dirty="0"/>
              <a:t>Leverage patient data to create models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872B-659D-394D-BFA1-B7B4C5BF3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814F-29B5-0A4D-A50F-ACBA22DC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8854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FBB-80CC-0F4A-8860-39C9B51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BA7-F59B-224B-A606-A41F7238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identify BC patients who become </a:t>
            </a:r>
            <a:r>
              <a:rPr lang="en-US" dirty="0" err="1"/>
              <a:t>mBC</a:t>
            </a:r>
            <a:r>
              <a:rPr lang="en-US" dirty="0"/>
              <a:t> patients and assess treatment transition from 1</a:t>
            </a:r>
            <a:r>
              <a:rPr lang="en-US" baseline="30000" dirty="0"/>
              <a:t>st</a:t>
            </a:r>
            <a:r>
              <a:rPr lang="en-US" dirty="0"/>
              <a:t> to 2</a:t>
            </a:r>
            <a:r>
              <a:rPr lang="en-US" baseline="30000" dirty="0"/>
              <a:t>nd</a:t>
            </a:r>
            <a:r>
              <a:rPr lang="en-US" dirty="0"/>
              <a:t> Line therapy?</a:t>
            </a:r>
          </a:p>
          <a:p>
            <a:r>
              <a:rPr lang="en-US" u="sng" dirty="0"/>
              <a:t>Objective</a:t>
            </a:r>
          </a:p>
          <a:p>
            <a:pPr lvl="1"/>
            <a:r>
              <a:rPr lang="en-US" dirty="0"/>
              <a:t>Predict patient transition from BC to </a:t>
            </a:r>
            <a:r>
              <a:rPr lang="en-US" dirty="0" err="1"/>
              <a:t>mBC</a:t>
            </a:r>
            <a:endParaRPr lang="en-US" dirty="0"/>
          </a:p>
          <a:p>
            <a:pPr lvl="1"/>
            <a:r>
              <a:rPr lang="en-US" dirty="0"/>
              <a:t>Predict when patient on a medication will transition from 1</a:t>
            </a:r>
            <a:r>
              <a:rPr lang="en-US" baseline="30000" dirty="0"/>
              <a:t>st</a:t>
            </a:r>
            <a:r>
              <a:rPr lang="en-US" dirty="0"/>
              <a:t> to 2</a:t>
            </a:r>
            <a:r>
              <a:rPr lang="en-US" baseline="30000" dirty="0"/>
              <a:t>nd</a:t>
            </a:r>
            <a:r>
              <a:rPr lang="en-US" dirty="0"/>
              <a:t> line therapy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872B-659D-394D-BFA1-B7B4C5BF3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814F-29B5-0A4D-A50F-ACBA22DC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8165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FBB-80CC-0F4A-8860-39C9B51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BA7-F59B-224B-A606-A41F7238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872B-659D-394D-BFA1-B7B4C5BF3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814F-29B5-0A4D-A50F-ACBA22DC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819F4598-3922-7442-88C6-671A010F7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11" y="148462"/>
            <a:ext cx="2310714" cy="231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9F197AC3-1364-B446-BA57-EBB16FD1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11" y="148462"/>
            <a:ext cx="2310714" cy="231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2" name="Picture 8">
            <a:extLst>
              <a:ext uri="{FF2B5EF4-FFF2-40B4-BE49-F238E27FC236}">
                <a16:creationId xmlns:a16="http://schemas.microsoft.com/office/drawing/2014/main" id="{761CE052-149C-7142-B211-4A5FA04A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81" y="1989953"/>
            <a:ext cx="2905897" cy="29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4" name="Picture 10">
            <a:extLst>
              <a:ext uri="{FF2B5EF4-FFF2-40B4-BE49-F238E27FC236}">
                <a16:creationId xmlns:a16="http://schemas.microsoft.com/office/drawing/2014/main" id="{C7CA4696-1951-2A40-852D-2216F1F8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20" y="3281067"/>
            <a:ext cx="2618194" cy="9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0A642-5DD1-9C48-B3D4-0810AE2F1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43078"/>
            <a:ext cx="2832100" cy="812800"/>
          </a:xfrm>
          <a:prstGeom prst="rect">
            <a:avLst/>
          </a:prstGeom>
        </p:spPr>
      </p:pic>
      <p:pic>
        <p:nvPicPr>
          <p:cNvPr id="88076" name="Picture 12">
            <a:extLst>
              <a:ext uri="{FF2B5EF4-FFF2-40B4-BE49-F238E27FC236}">
                <a16:creationId xmlns:a16="http://schemas.microsoft.com/office/drawing/2014/main" id="{4558E2CE-7B8C-A84F-BA39-6F4E89DB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" y="1537009"/>
            <a:ext cx="3700768" cy="65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8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A160F-2AC9-2347-A88E-FE81C773C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A103C-E67D-A54E-980B-A10BA62A21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FEEDE-9FB8-764B-8704-BC90F2626B0D}"/>
              </a:ext>
            </a:extLst>
          </p:cNvPr>
          <p:cNvSpPr/>
          <p:nvPr/>
        </p:nvSpPr>
        <p:spPr>
          <a:xfrm>
            <a:off x="3752643" y="131788"/>
            <a:ext cx="1255400" cy="4606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PX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95BC9-86C9-AA40-8756-74FED7917615}"/>
              </a:ext>
            </a:extLst>
          </p:cNvPr>
          <p:cNvSpPr/>
          <p:nvPr/>
        </p:nvSpPr>
        <p:spPr>
          <a:xfrm>
            <a:off x="2484517" y="151780"/>
            <a:ext cx="1150219" cy="423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B750C-B0BD-B740-AFEB-0F3BF7628107}"/>
              </a:ext>
            </a:extLst>
          </p:cNvPr>
          <p:cNvSpPr/>
          <p:nvPr/>
        </p:nvSpPr>
        <p:spPr>
          <a:xfrm>
            <a:off x="5212075" y="131787"/>
            <a:ext cx="1150219" cy="423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/>
              <a:t>Diag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6727D-7B48-3A46-96B2-E32DF5152156}"/>
              </a:ext>
            </a:extLst>
          </p:cNvPr>
          <p:cNvSpPr/>
          <p:nvPr/>
        </p:nvSpPr>
        <p:spPr>
          <a:xfrm>
            <a:off x="3688879" y="1341121"/>
            <a:ext cx="1241659" cy="61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Clean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467F3-D3AB-1B46-98EE-2101824EAC7A}"/>
              </a:ext>
            </a:extLst>
          </p:cNvPr>
          <p:cNvSpPr/>
          <p:nvPr/>
        </p:nvSpPr>
        <p:spPr>
          <a:xfrm>
            <a:off x="3604658" y="748711"/>
            <a:ext cx="1501541" cy="423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Combine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502E0-F079-5A43-A340-6D93BD580224}"/>
              </a:ext>
            </a:extLst>
          </p:cNvPr>
          <p:cNvSpPr/>
          <p:nvPr/>
        </p:nvSpPr>
        <p:spPr>
          <a:xfrm>
            <a:off x="3688878" y="3047998"/>
            <a:ext cx="1241659" cy="61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Test/Train (</a:t>
            </a:r>
            <a:r>
              <a:rPr lang="en-US" dirty="0" err="1"/>
              <a:t>sk</a:t>
            </a:r>
            <a:r>
              <a:rPr lang="en-US" dirty="0"/>
              <a:t>-learn)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F6D1-9AD5-E443-A7A8-1E45420EF4B0}"/>
              </a:ext>
            </a:extLst>
          </p:cNvPr>
          <p:cNvSpPr/>
          <p:nvPr/>
        </p:nvSpPr>
        <p:spPr>
          <a:xfrm>
            <a:off x="1094874" y="3997587"/>
            <a:ext cx="1241659" cy="656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F6EE7E-4028-1347-B726-98E867C680EA}"/>
              </a:ext>
            </a:extLst>
          </p:cNvPr>
          <p:cNvSpPr/>
          <p:nvPr/>
        </p:nvSpPr>
        <p:spPr>
          <a:xfrm>
            <a:off x="2983829" y="3975137"/>
            <a:ext cx="1241659" cy="656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32585A-F448-FA41-AB31-92D930B36BB5}"/>
              </a:ext>
            </a:extLst>
          </p:cNvPr>
          <p:cNvSpPr/>
          <p:nvPr/>
        </p:nvSpPr>
        <p:spPr>
          <a:xfrm>
            <a:off x="6626990" y="3975137"/>
            <a:ext cx="1990024" cy="61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eXtreme</a:t>
            </a:r>
            <a:r>
              <a:rPr lang="en-US" dirty="0"/>
              <a:t> Gradient Boosting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79F5AA-7A96-6347-8A32-70B5E069BDB4}"/>
              </a:ext>
            </a:extLst>
          </p:cNvPr>
          <p:cNvSpPr/>
          <p:nvPr/>
        </p:nvSpPr>
        <p:spPr>
          <a:xfrm>
            <a:off x="4872784" y="3997587"/>
            <a:ext cx="1241659" cy="61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DCB39-F1FA-CB42-8D6A-256CE1FD50BC}"/>
              </a:ext>
            </a:extLst>
          </p:cNvPr>
          <p:cNvSpPr/>
          <p:nvPr/>
        </p:nvSpPr>
        <p:spPr>
          <a:xfrm>
            <a:off x="3688878" y="2181222"/>
            <a:ext cx="1241659" cy="61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Prepare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9FD45A-3E8C-8543-B068-96EA6B7F8E6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059627" y="575291"/>
            <a:ext cx="545029" cy="38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8D528A-E0D6-CF40-B2E8-A3E5CDE2BA96}"/>
              </a:ext>
            </a:extLst>
          </p:cNvPr>
          <p:cNvCxnSpPr>
            <a:cxnSpLocks/>
          </p:cNvCxnSpPr>
          <p:nvPr/>
        </p:nvCxnSpPr>
        <p:spPr>
          <a:xfrm flipH="1">
            <a:off x="5224105" y="614768"/>
            <a:ext cx="418706" cy="34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0A9394-D5C9-9246-BCE1-7D9508F8BC2C}"/>
              </a:ext>
            </a:extLst>
          </p:cNvPr>
          <p:cNvCxnSpPr>
            <a:cxnSpLocks/>
          </p:cNvCxnSpPr>
          <p:nvPr/>
        </p:nvCxnSpPr>
        <p:spPr>
          <a:xfrm>
            <a:off x="4355427" y="575291"/>
            <a:ext cx="0" cy="20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9A5197-8885-CC4D-8F54-638A891CB241}"/>
              </a:ext>
            </a:extLst>
          </p:cNvPr>
          <p:cNvCxnSpPr>
            <a:cxnSpLocks/>
          </p:cNvCxnSpPr>
          <p:nvPr/>
        </p:nvCxnSpPr>
        <p:spPr>
          <a:xfrm>
            <a:off x="4312911" y="1172223"/>
            <a:ext cx="0" cy="20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0C5D18-FA21-9D4F-8EAC-B72291634847}"/>
              </a:ext>
            </a:extLst>
          </p:cNvPr>
          <p:cNvCxnSpPr>
            <a:cxnSpLocks/>
          </p:cNvCxnSpPr>
          <p:nvPr/>
        </p:nvCxnSpPr>
        <p:spPr>
          <a:xfrm>
            <a:off x="4309707" y="1976090"/>
            <a:ext cx="0" cy="20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F40B2E-D2DC-8A4E-82F6-B1E059C58FEA}"/>
              </a:ext>
            </a:extLst>
          </p:cNvPr>
          <p:cNvCxnSpPr>
            <a:cxnSpLocks/>
          </p:cNvCxnSpPr>
          <p:nvPr/>
        </p:nvCxnSpPr>
        <p:spPr>
          <a:xfrm>
            <a:off x="4309707" y="2797239"/>
            <a:ext cx="0" cy="20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8C0BD6-E4C9-4343-81BB-FCD561C4F9D0}"/>
              </a:ext>
            </a:extLst>
          </p:cNvPr>
          <p:cNvCxnSpPr>
            <a:cxnSpLocks/>
          </p:cNvCxnSpPr>
          <p:nvPr/>
        </p:nvCxnSpPr>
        <p:spPr>
          <a:xfrm flipH="1">
            <a:off x="2130387" y="3356006"/>
            <a:ext cx="1474271" cy="51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F4F25D-42F6-9E43-A5A5-86BD1652C174}"/>
              </a:ext>
            </a:extLst>
          </p:cNvPr>
          <p:cNvCxnSpPr>
            <a:cxnSpLocks/>
          </p:cNvCxnSpPr>
          <p:nvPr/>
        </p:nvCxnSpPr>
        <p:spPr>
          <a:xfrm>
            <a:off x="4997509" y="3307012"/>
            <a:ext cx="1913430" cy="66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18EB50-7F4C-D649-9C87-7250B0A9F5C7}"/>
              </a:ext>
            </a:extLst>
          </p:cNvPr>
          <p:cNvCxnSpPr>
            <a:cxnSpLocks/>
          </p:cNvCxnSpPr>
          <p:nvPr/>
        </p:nvCxnSpPr>
        <p:spPr>
          <a:xfrm flipH="1">
            <a:off x="3354401" y="3688335"/>
            <a:ext cx="584734" cy="25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1174BC-B694-334B-A030-8C3F006FA5C0}"/>
              </a:ext>
            </a:extLst>
          </p:cNvPr>
          <p:cNvCxnSpPr>
            <a:cxnSpLocks/>
          </p:cNvCxnSpPr>
          <p:nvPr/>
        </p:nvCxnSpPr>
        <p:spPr>
          <a:xfrm>
            <a:off x="4872784" y="3724616"/>
            <a:ext cx="427520" cy="17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6D3C26DF-4A6C-4F4D-A874-795B49CD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27" y="105119"/>
            <a:ext cx="8229600" cy="960919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21713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E021-83D9-884D-A873-39F47A0F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EFD-118E-5E44-82BA-76ECE29F4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  <a:p>
            <a:pPr lvl="1"/>
            <a:r>
              <a:rPr lang="en-US" dirty="0"/>
              <a:t>Identify relevant ICD/procedure codes</a:t>
            </a:r>
          </a:p>
          <a:p>
            <a:pPr lvl="1"/>
            <a:r>
              <a:rPr lang="en-US" dirty="0"/>
              <a:t>Remove non-contributive data</a:t>
            </a:r>
          </a:p>
          <a:p>
            <a:pPr lvl="2"/>
            <a:r>
              <a:rPr lang="en-US" dirty="0"/>
              <a:t>Duplicate procedure codes, descriptions, etc.</a:t>
            </a:r>
          </a:p>
          <a:p>
            <a:pPr lvl="1"/>
            <a:r>
              <a:rPr lang="en-US" dirty="0"/>
              <a:t>Natural Language Processing to identify relevant body part information</a:t>
            </a:r>
          </a:p>
          <a:p>
            <a:r>
              <a:rPr lang="en-US" dirty="0"/>
              <a:t>Prepare data</a:t>
            </a:r>
          </a:p>
          <a:p>
            <a:pPr lvl="1"/>
            <a:r>
              <a:rPr lang="en-US" dirty="0"/>
              <a:t>Leverage NLP and procedure codes to identify </a:t>
            </a:r>
            <a:r>
              <a:rPr lang="en-US" dirty="0" err="1"/>
              <a:t>mBC</a:t>
            </a:r>
            <a:r>
              <a:rPr lang="en-US" dirty="0"/>
              <a:t> target points and create data columns</a:t>
            </a:r>
          </a:p>
          <a:p>
            <a:pPr lvl="1"/>
            <a:r>
              <a:rPr lang="en-US" dirty="0"/>
              <a:t>Categorized relevant data</a:t>
            </a:r>
          </a:p>
          <a:p>
            <a:pPr lvl="1"/>
            <a:r>
              <a:rPr lang="en-US" dirty="0"/>
              <a:t>Leverage </a:t>
            </a:r>
            <a:r>
              <a:rPr lang="en-US" dirty="0" err="1"/>
              <a:t>Healthcare.ai’s</a:t>
            </a:r>
            <a:r>
              <a:rPr lang="en-US" dirty="0"/>
              <a:t> to isolate important variables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FADF9-EDBC-6843-9932-E5184A682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Team: BreastFriend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BC262-254D-3640-85FB-A25CE5F2D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8365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7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DCXQfWk6jlx8Az76Tf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ECK" val="LegalDisclaimerN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K_82029hP7Q9tnPypNa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ECK" val="LegalDisclaimerN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K_82029hP7Q9tnPypNaA"/>
</p:tagLst>
</file>

<file path=ppt/theme/theme1.xml><?xml version="1.0" encoding="utf-8"?>
<a:theme xmlns:a="http://schemas.openxmlformats.org/drawingml/2006/main" name="Novartis 2016">
  <a:themeElements>
    <a:clrScheme name="Custom 6">
      <a:dk1>
        <a:srgbClr val="000000"/>
      </a:dk1>
      <a:lt1>
        <a:srgbClr val="FFFFFF"/>
      </a:lt1>
      <a:dk2>
        <a:srgbClr val="9D9D9C"/>
      </a:dk2>
      <a:lt2>
        <a:srgbClr val="C6C6C6"/>
      </a:lt2>
      <a:accent1>
        <a:srgbClr val="023761"/>
      </a:accent1>
      <a:accent2>
        <a:srgbClr val="0460A9"/>
      </a:accent2>
      <a:accent3>
        <a:srgbClr val="5191DD"/>
      </a:accent3>
      <a:accent4>
        <a:srgbClr val="9ABFDC"/>
      </a:accent4>
      <a:accent5>
        <a:srgbClr val="C6C6C6"/>
      </a:accent5>
      <a:accent6>
        <a:srgbClr val="9D9D9C"/>
      </a:accent6>
      <a:hlink>
        <a:srgbClr val="000000"/>
      </a:hlink>
      <a:folHlink>
        <a:srgbClr val="9D9D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C19B7BDB-81E6-4748-828F-5C5B12C9BF0B}" vid="{D724004F-CA97-47E7-9722-BAB7CE1591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BAE833F2DEB479E2261386FBA4F19" ma:contentTypeVersion="13" ma:contentTypeDescription="Create a new document." ma:contentTypeScope="" ma:versionID="58a0355a3e812ba6bf9fcc43d23320b6">
  <xsd:schema xmlns:xsd="http://www.w3.org/2001/XMLSchema" xmlns:xs="http://www.w3.org/2001/XMLSchema" xmlns:p="http://schemas.microsoft.com/office/2006/metadata/properties" xmlns:ns3="bbdc062d-8a61-4648-8c93-e61a560899d6" xmlns:ns4="e312a39e-ac5c-4bc8-9d55-67c9cdb093d6" targetNamespace="http://schemas.microsoft.com/office/2006/metadata/properties" ma:root="true" ma:fieldsID="138d399320be0e812fe0c2251400a271" ns3:_="" ns4:_="">
    <xsd:import namespace="bbdc062d-8a61-4648-8c93-e61a560899d6"/>
    <xsd:import namespace="e312a39e-ac5c-4bc8-9d55-67c9cdb093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c062d-8a61-4648-8c93-e61a560899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2a39e-ac5c-4bc8-9d55-67c9cdb093d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872408-821F-4F62-945F-8C1B0593C9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dc062d-8a61-4648-8c93-e61a560899d6"/>
    <ds:schemaRef ds:uri="e312a39e-ac5c-4bc8-9d55-67c9cdb093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655BDB-3E0C-42E7-BC39-2776F9F0B7E6}">
  <ds:schemaRefs>
    <ds:schemaRef ds:uri="http://purl.org/dc/elements/1.1/"/>
    <ds:schemaRef ds:uri="http://schemas.microsoft.com/office/2006/metadata/properties"/>
    <ds:schemaRef ds:uri="bbdc062d-8a61-4648-8c93-e61a560899d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e312a39e-ac5c-4bc8-9d55-67c9cdb093d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57F40A-021E-44BE-9C05-6E196A2B71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781</Words>
  <Application>Microsoft Macintosh PowerPoint</Application>
  <PresentationFormat>On-screen Show (16:9)</PresentationFormat>
  <Paragraphs>186</Paragraphs>
  <Slides>19</Slides>
  <Notes>2</Notes>
  <HiddenSlides>4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Wingdings</vt:lpstr>
      <vt:lpstr>Novartis 2016</vt:lpstr>
      <vt:lpstr>think-cell Slide</vt:lpstr>
      <vt:lpstr>PowerPoint Presentation</vt:lpstr>
      <vt:lpstr>Presentation Outline</vt:lpstr>
      <vt:lpstr>Introduction</vt:lpstr>
      <vt:lpstr>Introduction</vt:lpstr>
      <vt:lpstr>Introduction</vt:lpstr>
      <vt:lpstr>Problem Statement</vt:lpstr>
      <vt:lpstr>Materials</vt:lpstr>
      <vt:lpstr>Methods</vt:lpstr>
      <vt:lpstr>Methods</vt:lpstr>
      <vt:lpstr>Methods</vt:lpstr>
      <vt:lpstr>Methods</vt:lpstr>
      <vt:lpstr>Results– Objective 1</vt:lpstr>
      <vt:lpstr>PowerPoint Presentation</vt:lpstr>
      <vt:lpstr>Results – Objective 2</vt:lpstr>
      <vt:lpstr>PowerPoint Presentation</vt:lpstr>
      <vt:lpstr>Discussion</vt:lpstr>
      <vt:lpstr>Limitations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Adejare, Adeboye (adejaraa)</dc:creator>
  <cp:lastModifiedBy>Adejare, Adeboye (adejaraa)</cp:lastModifiedBy>
  <cp:revision>10</cp:revision>
  <dcterms:created xsi:type="dcterms:W3CDTF">2020-10-15T14:48:54Z</dcterms:created>
  <dcterms:modified xsi:type="dcterms:W3CDTF">2020-10-16T13:26:19Z</dcterms:modified>
</cp:coreProperties>
</file>